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6CB22-A0E8-414B-AE8C-B8FB75B10D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5E7AB8-A945-A34D-9050-E51FBBB076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53D88-2584-7C4E-B2C3-D75284E5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22489-01C7-3949-A7BB-1A3A368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4D71A-3B9B-844A-8BB4-17344BE2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4080609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EEF52-5C69-8C43-BAEE-B1E7EC2BC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7D8E2C-7337-C045-9BE9-E23BF8BBF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B92C8-707D-5143-9293-FCACAAC9C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FA112-BED2-DF45-AE71-78331DAE7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200F1-C820-A343-90ED-ED0814C0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43158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9029D4-389D-7D44-8B93-C44D425B5B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5CA708-3DE2-9D42-8A08-86D5FD2D0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C0C1A-7ADE-4441-B4E1-09134491B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A66A61-5E52-244A-B3ED-FFD7EF459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8424E-70FC-734E-880D-902E4AAF2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702820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6BE7A-E38E-5443-A45E-60935645C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C56AE-FDF7-0945-B484-3516AE3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63E0A-4149-A249-A67C-1A016869C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F355C-04A4-DD49-983B-78E69654B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26B67-8F9A-F544-B7A2-BC8051C7B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932405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C202F-8E01-7C46-A5B9-6B71B2453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889AB-E366-1A41-A4E4-49E2596A4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6348C-68B0-FF40-8543-E0F47E956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BC504-3C4B-804B-A519-0D3F7C27E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094CC-8703-3842-977A-3377BC7FC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345372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7E5E-98D2-3B4B-88D6-76783FF90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284EE-2CE7-9D4E-9A0A-46B7CFEC50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9EE03C-2702-7244-A6BE-485308E030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9C36E6-957E-314C-96E5-BBE0CE3B7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0C68E-17C6-E741-88E9-1A896CD15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B15D4-E271-7D4B-B67F-39772BCA8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653317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74332-FDD0-0F49-ADE5-669D85AFA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73D17-63AE-9F4E-8CDD-E72C09147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E7ED8E-C286-CE4C-A65F-E3BE38B65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E068FB-1118-8045-AD10-62A647C3B4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5B0B32-360B-2A49-B86E-164D70AB0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B31642-FE62-8041-B8C4-BDE010490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02FA34-3C72-C24C-8B37-D2C7B62DB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AE9434-3AC8-BF47-93F7-C73C80CB7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589533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72AA5-52B1-AA45-BADF-911C91A0D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691C7A-ED9E-DB41-9F53-DBBA7A96A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CD6AFA-3650-914C-A9C9-F246F97A0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D2961F-8DF3-B647-8EEB-A97F1DF06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464363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0420E6-B8D2-B044-95FB-24B82D93D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876433-809E-FB48-96E5-E24982ED4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F4FE9-C33F-3540-BC4F-67C3D8765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338975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FEE1-1664-9D48-ABB8-9F94DC066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B905-3658-0144-B868-89B201868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C9F7A-86B6-AC4B-A3CB-1E562B430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DF77D8-C6B5-294B-8330-2568D3E6E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DF28D-B1D4-FC44-B438-11B44C516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CFC311-31C9-2245-8A59-33F042390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95033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CB04-1D11-7A4A-91F2-BFCD5BEA5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C8B57A-0971-FF47-9804-11FF16D4CB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D455B-BE95-4C49-BD89-CBFAC9844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77C29-08AF-084A-88FA-B187920D7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E8641-9E2C-F844-8E0D-C7D7855CA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5A017-B752-6C4C-A40C-075C7432E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51541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D8891D-B704-C843-8B10-47D000467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5822A-FC39-814F-966E-700C16C61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271CE-F2EC-D448-966D-03DF727EFA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16AC5-8ED5-034C-B713-289598994365}" type="datetimeFigureOut">
              <a:rPr lang="en-SI" smtClean="0"/>
              <a:t>03/03/2022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568BD-886C-3E4E-98B7-94DB9D6D0A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FCE40-7445-C247-800F-B479FA900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824328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DBE0A-B4D5-9A40-A024-471B1524B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I" dirty="0"/>
              <a:t>Module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1E511-45CC-1E46-A9BD-C858091CB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721178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3AA97-875A-944B-87FD-300AA1787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Apache Spark 3.x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4A8C1-7734-F14B-967B-88E764CC8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Latest release – v3.1.1. (March 2, 2021) </a:t>
            </a:r>
          </a:p>
          <a:p>
            <a:r>
              <a:rPr lang="en-GB" dirty="0"/>
              <a:t>Improvements over Spark 2 (v2.4.1)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Python 2 deprecated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Adaptive execution of Spark SQL (merging intermediate results among workers)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Dynamic partition pruning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Support for deep learning (GPU support for Nvidia, AMD, Intel)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Better Kubernetes integration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Graph features (Morpheus as extension of Cypher, neo4j support)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ACID transactions (for Delta Lake storage)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Apache Arrow data format integration (columnar format for analytics) </a:t>
            </a:r>
            <a:endParaRPr lang="en-GB" dirty="0">
              <a:effectLst/>
            </a:endParaRP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774038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AEFF4-A397-8E40-8585-4E96A91C3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MapReduce vs. Apache Spark 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6E2C9-A5D9-C84C-839E-C4A2B394F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Big data frameworks </a:t>
            </a:r>
            <a:endParaRPr lang="en-GB" dirty="0">
              <a:effectLst/>
            </a:endParaRPr>
          </a:p>
          <a:p>
            <a:pPr lvl="1"/>
            <a:r>
              <a:rPr lang="en-GB" dirty="0"/>
              <a:t>Performance </a:t>
            </a:r>
            <a:endParaRPr lang="en-GB" dirty="0">
              <a:effectLst/>
            </a:endParaRPr>
          </a:p>
          <a:p>
            <a:pPr lvl="1"/>
            <a:r>
              <a:rPr lang="en-GB" dirty="0"/>
              <a:t>Ease of use </a:t>
            </a:r>
            <a:endParaRPr lang="en-GB" dirty="0">
              <a:effectLst/>
            </a:endParaRPr>
          </a:p>
          <a:p>
            <a:pPr lvl="1"/>
            <a:r>
              <a:rPr lang="en-GB" dirty="0"/>
              <a:t>Costs </a:t>
            </a:r>
            <a:endParaRPr lang="en-GB" dirty="0">
              <a:effectLst/>
            </a:endParaRPr>
          </a:p>
          <a:p>
            <a:pPr lvl="1"/>
            <a:r>
              <a:rPr lang="en-GB" dirty="0"/>
              <a:t>Data processing </a:t>
            </a:r>
            <a:endParaRPr lang="en-GB" dirty="0">
              <a:effectLst/>
            </a:endParaRPr>
          </a:p>
          <a:p>
            <a:pPr lvl="1"/>
            <a:r>
              <a:rPr lang="en-GB" dirty="0"/>
              <a:t>Fault tolerance </a:t>
            </a:r>
            <a:endParaRPr lang="en-GB" dirty="0">
              <a:effectLst/>
            </a:endParaRPr>
          </a:p>
          <a:p>
            <a:pPr lvl="1"/>
            <a:r>
              <a:rPr lang="en-GB" dirty="0"/>
              <a:t>Security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Hadoop </a:t>
            </a:r>
            <a:endParaRPr lang="en-GB" dirty="0">
              <a:effectLst/>
            </a:endParaRPr>
          </a:p>
          <a:p>
            <a:pPr marL="457200" lvl="1" indent="0">
              <a:buNone/>
            </a:pPr>
            <a:r>
              <a:rPr lang="en-GB" dirty="0"/>
              <a:t>Archival data analysis </a:t>
            </a:r>
          </a:p>
          <a:p>
            <a:pPr marL="0" indent="0">
              <a:buNone/>
            </a:pPr>
            <a:r>
              <a:rPr lang="en-GB" dirty="0"/>
              <a:t>Spark</a:t>
            </a:r>
          </a:p>
          <a:p>
            <a:pPr marL="457200" lvl="1" indent="0">
              <a:buNone/>
            </a:pPr>
            <a:r>
              <a:rPr lang="en-GB" dirty="0"/>
              <a:t>Real-time data analysis </a:t>
            </a: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6806DE-AA4C-7B49-8AD7-E2F54E6BC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457" y="1481395"/>
            <a:ext cx="7312498" cy="469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141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7D9C2-5B73-8A4E-A9C5-EB11BD39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MapReduce vs. Apache Spark 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B774B-1A7F-764F-9AD8-5A65D34E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6EDA8D-5F84-2F4C-AEB0-96489DFDF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908" y="1469272"/>
            <a:ext cx="7418482" cy="538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02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7D9C2-5B73-8A4E-A9C5-EB11BD39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MapReduce vs. Apache Spark 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B774B-1A7F-764F-9AD8-5A65D34E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6EDA8D-5F84-2F4C-AEB0-96489DFDF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908" y="1469272"/>
            <a:ext cx="7418482" cy="538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663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4527C-3587-8047-8241-65DCCFFC7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34D1C-FAB3-794B-BF65-D3EB0B7A9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About Apache Spark</a:t>
            </a:r>
            <a:br>
              <a:rPr lang="en-GB" dirty="0"/>
            </a:br>
            <a:r>
              <a:rPr lang="en-GB" dirty="0"/>
              <a:t>Spark execution modes</a:t>
            </a:r>
            <a:br>
              <a:rPr lang="en-GB" dirty="0"/>
            </a:br>
            <a:r>
              <a:rPr lang="en-GB" dirty="0"/>
              <a:t>Basic Spark data structures (RDDs) Hands-on tutorial </a:t>
            </a:r>
            <a:endParaRPr lang="en-GB" dirty="0">
              <a:effectLst/>
            </a:endParaRPr>
          </a:p>
          <a:p>
            <a:pPr lvl="1"/>
            <a:r>
              <a:rPr lang="en-GB" dirty="0"/>
              <a:t>▶  RDDs and operations </a:t>
            </a:r>
            <a:endParaRPr lang="en-GB" dirty="0">
              <a:effectLst/>
            </a:endParaRPr>
          </a:p>
          <a:p>
            <a:pPr lvl="1"/>
            <a:r>
              <a:rPr lang="en-GB" dirty="0"/>
              <a:t>▶  </a:t>
            </a:r>
            <a:r>
              <a:rPr lang="en-GB" dirty="0" err="1"/>
              <a:t>DataFrames</a:t>
            </a:r>
            <a:r>
              <a:rPr lang="en-GB" dirty="0"/>
              <a:t>, User defined functions and </a:t>
            </a:r>
            <a:r>
              <a:rPr lang="en-GB" dirty="0" err="1"/>
              <a:t>SparkSQL</a:t>
            </a:r>
            <a:r>
              <a:rPr lang="en-GB" dirty="0"/>
              <a:t> </a:t>
            </a:r>
          </a:p>
          <a:p>
            <a:pPr marL="457200" lvl="1" indent="0">
              <a:buNone/>
            </a:pPr>
            <a:r>
              <a:rPr lang="en-GB" dirty="0"/>
              <a:t>Hands-on lab exercises – </a:t>
            </a:r>
            <a:r>
              <a:rPr lang="en-GB" dirty="0" err="1"/>
              <a:t>Jupyter</a:t>
            </a:r>
            <a:r>
              <a:rPr lang="en-GB" dirty="0"/>
              <a:t> notebooks</a:t>
            </a:r>
            <a:br>
              <a:rPr lang="en-GB" dirty="0"/>
            </a:br>
            <a:r>
              <a:rPr lang="en-GB" dirty="0"/>
              <a:t>Hands-on lab exercise – Spark on an HPC </a:t>
            </a:r>
            <a:endParaRPr lang="en-GB" dirty="0">
              <a:effectLst/>
            </a:endParaRPr>
          </a:p>
          <a:p>
            <a:pPr lvl="1"/>
            <a:r>
              <a:rPr lang="en-GB" dirty="0"/>
              <a:t>▶ Apache Spark deployment using </a:t>
            </a:r>
            <a:r>
              <a:rPr lang="en-GB" dirty="0" err="1"/>
              <a:t>Slurm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dirty="0"/>
              <a:t>Independent work &amp; debug session </a:t>
            </a:r>
            <a:endParaRPr lang="en-GB" dirty="0">
              <a:effectLst/>
            </a:endParaRP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749445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47475-653A-4840-800F-9F4E4C90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On Apache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5EF10-7BC7-4840-9F91-FEC2715E4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Fast, expressive, general-purpose in-memory cluster computing framework compatible with Apache Hadoop and built around speed, ease of use and streaming analytics</a:t>
            </a:r>
            <a:br>
              <a:rPr lang="en-GB" dirty="0"/>
            </a:br>
            <a:r>
              <a:rPr lang="en-GB" dirty="0"/>
              <a:t>Faster and easier than Hadoop MapReduce*</a:t>
            </a:r>
            <a:br>
              <a:rPr lang="en-GB" dirty="0"/>
            </a:br>
            <a:r>
              <a:rPr lang="en-GB" dirty="0"/>
              <a:t>Large community and 3rd party libraries </a:t>
            </a:r>
            <a:endParaRPr lang="en-GB" dirty="0">
              <a:effectLst/>
            </a:endParaRPr>
          </a:p>
          <a:p>
            <a:r>
              <a:rPr lang="en-GB" dirty="0"/>
              <a:t>Provides high-level APIs (Java, Scala, Python, R) Supports variety of workloads </a:t>
            </a:r>
            <a:endParaRPr lang="en-GB" dirty="0">
              <a:effectLst/>
            </a:endParaRPr>
          </a:p>
          <a:p>
            <a:pPr lvl="1"/>
            <a:r>
              <a:rPr lang="en-GB" dirty="0"/>
              <a:t>▶ interactive queries, streaming, machine learning and graph processing </a:t>
            </a:r>
            <a:endParaRPr lang="en-GB" dirty="0">
              <a:effectLst/>
            </a:endParaRP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267552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Logs processing (Uber)</a:t>
            </a:r>
          </a:p>
          <a:p>
            <a:r>
              <a:rPr lang="en-GB" dirty="0"/>
              <a:t>Event detection and real-time analysis</a:t>
            </a:r>
          </a:p>
          <a:p>
            <a:r>
              <a:rPr lang="en-GB" dirty="0"/>
              <a:t> Interactive analysis</a:t>
            </a:r>
          </a:p>
          <a:p>
            <a:r>
              <a:rPr lang="en-GB" dirty="0"/>
              <a:t>Latency reduction</a:t>
            </a:r>
          </a:p>
          <a:p>
            <a:r>
              <a:rPr lang="en-GB" dirty="0"/>
              <a:t>Advanced ad-targeting (Yahoo!) </a:t>
            </a:r>
          </a:p>
          <a:p>
            <a:r>
              <a:rPr lang="en-GB" dirty="0"/>
              <a:t>Recommendation systems (Netflix, Pinterest) </a:t>
            </a:r>
          </a:p>
          <a:p>
            <a:r>
              <a:rPr lang="en-GB" dirty="0"/>
              <a:t>Fraud detection</a:t>
            </a:r>
          </a:p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4DDF15-BD10-064D-920A-2564F4B9B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0994" y="1351033"/>
            <a:ext cx="4585215" cy="207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59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503" y="1415722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Logs processing (Uber)</a:t>
            </a:r>
          </a:p>
          <a:p>
            <a:r>
              <a:rPr lang="en-GB" dirty="0"/>
              <a:t>Event detection and real-time analysis</a:t>
            </a:r>
          </a:p>
          <a:p>
            <a:r>
              <a:rPr lang="en-GB" dirty="0"/>
              <a:t>Advanced ad-targeting (Yahoo!) </a:t>
            </a:r>
          </a:p>
          <a:p>
            <a:pPr marL="0" indent="0">
              <a:buNone/>
            </a:pP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6D797E-218D-5B49-8C35-BD466EFE2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944" y="2889652"/>
            <a:ext cx="6804145" cy="360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839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Logs processing (Uber)</a:t>
            </a:r>
          </a:p>
          <a:p>
            <a:r>
              <a:rPr lang="en-GB" dirty="0"/>
              <a:t>Event detection and real-time analysis</a:t>
            </a:r>
          </a:p>
          <a:p>
            <a:r>
              <a:rPr lang="en-GB" dirty="0"/>
              <a:t> Interactive analysis</a:t>
            </a:r>
          </a:p>
          <a:p>
            <a:r>
              <a:rPr lang="en-GB" dirty="0"/>
              <a:t>Latency reduction</a:t>
            </a:r>
          </a:p>
          <a:p>
            <a:r>
              <a:rPr lang="en-GB" dirty="0"/>
              <a:t>Advanced ad-targeting (Yahoo!) </a:t>
            </a:r>
          </a:p>
          <a:p>
            <a:r>
              <a:rPr lang="en-GB" dirty="0"/>
              <a:t>Recommendation systems (Netflix, Pinterest) </a:t>
            </a:r>
          </a:p>
          <a:p>
            <a:r>
              <a:rPr lang="en-GB" dirty="0"/>
              <a:t>Fraud detection</a:t>
            </a:r>
          </a:p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26EC52-0E0F-4344-AAAD-D6FF8B4BD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491" y="1060793"/>
            <a:ext cx="4515304" cy="236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281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Recommendation systems (Netflix, Pinterest) </a:t>
            </a:r>
          </a:p>
          <a:p>
            <a:r>
              <a:rPr lang="en-GB" dirty="0"/>
              <a:t>Fraud detection</a:t>
            </a:r>
          </a:p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CDEFB7-280C-1649-9A2C-1535B708B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810" y="2437393"/>
            <a:ext cx="9100011" cy="312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76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ACB37-7254-0743-91D6-1D3D84103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021" y="2293425"/>
            <a:ext cx="8618483" cy="456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993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22EF3-AD5D-3540-BC78-A00BAABF8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Apache Spark “real-time”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62298-7F9D-4443-9B52-DF8F34BAD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Apache </a:t>
            </a:r>
            <a:r>
              <a:rPr lang="en-GB" dirty="0" err="1"/>
              <a:t>Samza</a:t>
            </a:r>
            <a:r>
              <a:rPr lang="en-GB" dirty="0"/>
              <a:t> (library/framework)</a:t>
            </a:r>
          </a:p>
          <a:p>
            <a:r>
              <a:rPr lang="en-GB" dirty="0"/>
              <a:t>Apache Storm (real-time stream processing)</a:t>
            </a:r>
          </a:p>
          <a:p>
            <a:r>
              <a:rPr lang="en-GB" dirty="0"/>
              <a:t>Apache </a:t>
            </a:r>
            <a:r>
              <a:rPr lang="en-GB" dirty="0" err="1"/>
              <a:t>Flink</a:t>
            </a:r>
            <a:r>
              <a:rPr lang="en-GB" dirty="0"/>
              <a:t> (native streaming support for all workloads) </a:t>
            </a: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9DD196-DFEE-054B-BC09-A043D15A2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264501"/>
            <a:ext cx="6456748" cy="3228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C2BEC9-A4BA-674D-B347-C16417B67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832" y="365125"/>
            <a:ext cx="4182247" cy="23571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45E439-786B-6D45-A340-D88C7193C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2259" y="3660160"/>
            <a:ext cx="5284230" cy="243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19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416</Words>
  <Application>Microsoft Macintosh PowerPoint</Application>
  <PresentationFormat>Widescreen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Module 1</vt:lpstr>
      <vt:lpstr>PowerPoint Presentation</vt:lpstr>
      <vt:lpstr>On Apache Spark</vt:lpstr>
      <vt:lpstr>Spark Use-Cases</vt:lpstr>
      <vt:lpstr>Spark Use-Cases</vt:lpstr>
      <vt:lpstr>Spark Use-Cases</vt:lpstr>
      <vt:lpstr>Spark Use-Cases</vt:lpstr>
      <vt:lpstr>Spark Use-Cases</vt:lpstr>
      <vt:lpstr>Apache Spark “real-time”</vt:lpstr>
      <vt:lpstr>Apache Spark 3.x</vt:lpstr>
      <vt:lpstr>Hadoop MapReduce vs. Apache Spark </vt:lpstr>
      <vt:lpstr>Hadoop MapReduce vs. Apache Spark </vt:lpstr>
      <vt:lpstr>Hadoop MapReduce vs. Apache Spark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</dc:title>
  <dc:creator>Tomaž Kaštrun</dc:creator>
  <cp:lastModifiedBy>Tomaž Kaštrun</cp:lastModifiedBy>
  <cp:revision>7</cp:revision>
  <dcterms:created xsi:type="dcterms:W3CDTF">2022-03-03T19:06:00Z</dcterms:created>
  <dcterms:modified xsi:type="dcterms:W3CDTF">2022-03-04T04:49:09Z</dcterms:modified>
</cp:coreProperties>
</file>

<file path=docProps/thumbnail.jpeg>
</file>